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68" r:id="rId2"/>
    <p:sldId id="263" r:id="rId3"/>
  </p:sldIdLst>
  <p:sldSz cx="7772400" cy="10058400"/>
  <p:notesSz cx="6858000" cy="9144000"/>
  <p:embeddedFontLst>
    <p:embeddedFont>
      <p:font typeface="Bradley Hand ITC" panose="03070402050302030203" pitchFamily="66" charset="0"/>
      <p:regular r:id="rId4"/>
    </p:embeddedFont>
    <p:embeddedFont>
      <p:font typeface="Century Gothic" panose="020B0502020202020204" pitchFamily="34" charset="0"/>
      <p:regular r:id="rId5"/>
      <p:bold r:id="rId6"/>
      <p:italic r:id="rId7"/>
      <p:boldItalic r:id="rId8"/>
    </p:embeddedFont>
    <p:embeddedFont>
      <p:font typeface="Comic Sans MS" panose="030F0702030302020204" pitchFamily="66" charset="0"/>
      <p:regular r:id="rId9"/>
      <p:bold r:id="rId10"/>
      <p:italic r:id="rId11"/>
      <p:boldItalic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57"/>
    <a:srgbClr val="E6E6E6"/>
    <a:srgbClr val="28CBDA"/>
    <a:srgbClr val="FA990E"/>
    <a:srgbClr val="FECC47"/>
    <a:srgbClr val="5D8A2F"/>
    <a:srgbClr val="425F3F"/>
    <a:srgbClr val="A5DBE5"/>
    <a:srgbClr val="104B0B"/>
    <a:srgbClr val="9A04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4.fntdata"/><Relationship Id="rId12" Type="http://schemas.openxmlformats.org/officeDocument/2006/relationships/font" Target="fonts/font9.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d, Christina" userId="e477e15a-d264-481e-98da-0e5330f8df37" providerId="ADAL" clId="{2CB6546A-DF12-4C48-953D-BB237021E4F6}"/>
    <pc:docChg chg="modSld">
      <pc:chgData name="Lord, Christina" userId="e477e15a-d264-481e-98da-0e5330f8df37" providerId="ADAL" clId="{2CB6546A-DF12-4C48-953D-BB237021E4F6}" dt="2025-08-04T14:23:01.269" v="20" actId="2711"/>
      <pc:docMkLst>
        <pc:docMk/>
      </pc:docMkLst>
      <pc:sldChg chg="modSp mod">
        <pc:chgData name="Lord, Christina" userId="e477e15a-d264-481e-98da-0e5330f8df37" providerId="ADAL" clId="{2CB6546A-DF12-4C48-953D-BB237021E4F6}" dt="2025-08-04T14:23:01.269" v="20" actId="2711"/>
        <pc:sldMkLst>
          <pc:docMk/>
          <pc:sldMk cId="1022607349" sldId="263"/>
        </pc:sldMkLst>
        <pc:spChg chg="mod">
          <ac:chgData name="Lord, Christina" userId="e477e15a-d264-481e-98da-0e5330f8df37" providerId="ADAL" clId="{2CB6546A-DF12-4C48-953D-BB237021E4F6}" dt="2025-08-04T14:21:53.440" v="11" actId="2711"/>
          <ac:spMkLst>
            <pc:docMk/>
            <pc:sldMk cId="1022607349" sldId="263"/>
            <ac:spMk id="4" creationId="{00000000-0000-0000-0000-000000000000}"/>
          </ac:spMkLst>
        </pc:spChg>
        <pc:spChg chg="mod">
          <ac:chgData name="Lord, Christina" userId="e477e15a-d264-481e-98da-0e5330f8df37" providerId="ADAL" clId="{2CB6546A-DF12-4C48-953D-BB237021E4F6}" dt="2025-08-04T14:22:07.355" v="14" actId="14100"/>
          <ac:spMkLst>
            <pc:docMk/>
            <pc:sldMk cId="1022607349" sldId="263"/>
            <ac:spMk id="6" creationId="{00000000-0000-0000-0000-000000000000}"/>
          </ac:spMkLst>
        </pc:spChg>
        <pc:spChg chg="mod">
          <ac:chgData name="Lord, Christina" userId="e477e15a-d264-481e-98da-0e5330f8df37" providerId="ADAL" clId="{2CB6546A-DF12-4C48-953D-BB237021E4F6}" dt="2025-08-04T14:22:35.596" v="16" actId="2711"/>
          <ac:spMkLst>
            <pc:docMk/>
            <pc:sldMk cId="1022607349" sldId="263"/>
            <ac:spMk id="12" creationId="{00000000-0000-0000-0000-000000000000}"/>
          </ac:spMkLst>
        </pc:spChg>
        <pc:spChg chg="mod">
          <ac:chgData name="Lord, Christina" userId="e477e15a-d264-481e-98da-0e5330f8df37" providerId="ADAL" clId="{2CB6546A-DF12-4C48-953D-BB237021E4F6}" dt="2025-08-04T14:22:53.787" v="19" actId="2711"/>
          <ac:spMkLst>
            <pc:docMk/>
            <pc:sldMk cId="1022607349" sldId="263"/>
            <ac:spMk id="16" creationId="{00000000-0000-0000-0000-000000000000}"/>
          </ac:spMkLst>
        </pc:spChg>
        <pc:spChg chg="mod">
          <ac:chgData name="Lord, Christina" userId="e477e15a-d264-481e-98da-0e5330f8df37" providerId="ADAL" clId="{2CB6546A-DF12-4C48-953D-BB237021E4F6}" dt="2025-08-04T14:23:01.269" v="20" actId="2711"/>
          <ac:spMkLst>
            <pc:docMk/>
            <pc:sldMk cId="1022607349" sldId="263"/>
            <ac:spMk id="17" creationId="{00000000-0000-0000-0000-000000000000}"/>
          </ac:spMkLst>
        </pc:spChg>
        <pc:spChg chg="mod">
          <ac:chgData name="Lord, Christina" userId="e477e15a-d264-481e-98da-0e5330f8df37" providerId="ADAL" clId="{2CB6546A-DF12-4C48-953D-BB237021E4F6}" dt="2025-08-04T14:22:45.547" v="17" actId="2711"/>
          <ac:spMkLst>
            <pc:docMk/>
            <pc:sldMk cId="1022607349" sldId="263"/>
            <ac:spMk id="21" creationId="{00000000-0000-0000-0000-000000000000}"/>
          </ac:spMkLst>
        </pc:spChg>
        <pc:spChg chg="mod">
          <ac:chgData name="Lord, Christina" userId="e477e15a-d264-481e-98da-0e5330f8df37" providerId="ADAL" clId="{2CB6546A-DF12-4C48-953D-BB237021E4F6}" dt="2025-08-04T14:22:13.370" v="15" actId="2711"/>
          <ac:spMkLst>
            <pc:docMk/>
            <pc:sldMk cId="1022607349" sldId="263"/>
            <ac:spMk id="24" creationId="{00000000-0000-0000-0000-000000000000}"/>
          </ac:spMkLst>
        </pc:spChg>
      </pc:sldChg>
      <pc:sldChg chg="modSp mod">
        <pc:chgData name="Lord, Christina" userId="e477e15a-d264-481e-98da-0e5330f8df37" providerId="ADAL" clId="{2CB6546A-DF12-4C48-953D-BB237021E4F6}" dt="2025-08-04T14:16:50.933" v="2" actId="20577"/>
        <pc:sldMkLst>
          <pc:docMk/>
          <pc:sldMk cId="2026153585" sldId="268"/>
        </pc:sldMkLst>
        <pc:spChg chg="mod">
          <ac:chgData name="Lord, Christina" userId="e477e15a-d264-481e-98da-0e5330f8df37" providerId="ADAL" clId="{2CB6546A-DF12-4C48-953D-BB237021E4F6}" dt="2025-08-04T14:16:50.933" v="2" actId="20577"/>
          <ac:spMkLst>
            <pc:docMk/>
            <pc:sldMk cId="2026153585" sldId="268"/>
            <ac:spMk id="2" creationId="{00000000-0000-0000-0000-000000000000}"/>
          </ac:spMkLst>
        </pc:spChg>
        <pc:spChg chg="mod">
          <ac:chgData name="Lord, Christina" userId="e477e15a-d264-481e-98da-0e5330f8df37" providerId="ADAL" clId="{2CB6546A-DF12-4C48-953D-BB237021E4F6}" dt="2025-08-04T14:16:46.337" v="1" actId="20577"/>
          <ac:spMkLst>
            <pc:docMk/>
            <pc:sldMk cId="2026153585" sldId="268"/>
            <ac:spMk id="11" creationId="{00000000-0000-0000-0000-000000000000}"/>
          </ac:spMkLst>
        </pc:spChg>
      </pc:sldChg>
    </pc:docChg>
  </pc:docChgLst>
  <pc:docChgLst>
    <pc:chgData name="Lord, Christina" userId="e477e15a-d264-481e-98da-0e5330f8df37" providerId="ADAL" clId="{D530AD68-744A-4708-A430-FA929E582ACE}"/>
    <pc:docChg chg="modSld">
      <pc:chgData name="Lord, Christina" userId="e477e15a-d264-481e-98da-0e5330f8df37" providerId="ADAL" clId="{D530AD68-744A-4708-A430-FA929E582ACE}" dt="2024-08-07T18:21:22.216" v="5" actId="20577"/>
      <pc:docMkLst>
        <pc:docMk/>
      </pc:docMkLst>
      <pc:sldChg chg="modSp mod">
        <pc:chgData name="Lord, Christina" userId="e477e15a-d264-481e-98da-0e5330f8df37" providerId="ADAL" clId="{D530AD68-744A-4708-A430-FA929E582ACE}" dt="2024-08-07T18:21:22.216" v="5" actId="20577"/>
        <pc:sldMkLst>
          <pc:docMk/>
          <pc:sldMk cId="2026153585"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908814D0-DFB3-426B-8155-3650D020C2AB}"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417177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8814D0-DFB3-426B-8155-3650D020C2AB}"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53274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8814D0-DFB3-426B-8155-3650D020C2AB}"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221865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8814D0-DFB3-426B-8155-3650D020C2AB}"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10822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8814D0-DFB3-426B-8155-3650D020C2AB}"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72578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8814D0-DFB3-426B-8155-3650D020C2AB}"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284490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8814D0-DFB3-426B-8155-3650D020C2AB}" type="datetimeFigureOut">
              <a:rPr lang="en-US" smtClean="0"/>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94630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8814D0-DFB3-426B-8155-3650D020C2AB}" type="datetimeFigureOut">
              <a:rPr lang="en-US" smtClean="0"/>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82504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814D0-DFB3-426B-8155-3650D020C2AB}" type="datetimeFigureOut">
              <a:rPr lang="en-US" smtClean="0"/>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66071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08814D0-DFB3-426B-8155-3650D020C2AB}"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160345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08814D0-DFB3-426B-8155-3650D020C2AB}"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47172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08814D0-DFB3-426B-8155-3650D020C2AB}" type="datetimeFigureOut">
              <a:rPr lang="en-US" smtClean="0"/>
              <a:t>8/5/2025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51C7480-C723-4369-B0D0-658DB0D2F5BC}" type="slidenum">
              <a:rPr lang="en-US" smtClean="0"/>
              <a:t>‹#›</a:t>
            </a:fld>
            <a:endParaRPr lang="en-US"/>
          </a:p>
        </p:txBody>
      </p:sp>
    </p:spTree>
    <p:extLst>
      <p:ext uri="{BB962C8B-B14F-4D97-AF65-F5344CB8AC3E}">
        <p14:creationId xmlns:p14="http://schemas.microsoft.com/office/powerpoint/2010/main" val="1843896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orteCH@boe.richmond.k12.ga.u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421" y="150125"/>
            <a:ext cx="7417558" cy="975815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225188" y="150125"/>
            <a:ext cx="7369791" cy="2400657"/>
          </a:xfrm>
          <a:prstGeom prst="rect">
            <a:avLst/>
          </a:prstGeom>
          <a:noFill/>
        </p:spPr>
        <p:txBody>
          <a:bodyPr wrap="square" rtlCol="0">
            <a:spAutoFit/>
          </a:bodyPr>
          <a:lstStyle/>
          <a:p>
            <a:pPr algn="ctr"/>
            <a:r>
              <a:rPr lang="en-US" sz="15000">
                <a:latin typeface="Century Gothic" panose="020B0502020202020204" pitchFamily="34" charset="0"/>
              </a:rPr>
              <a:t>. . . . . . . </a:t>
            </a:r>
          </a:p>
        </p:txBody>
      </p:sp>
      <p:sp>
        <p:nvSpPr>
          <p:cNvPr id="6" name="TextBox 5"/>
          <p:cNvSpPr txBox="1"/>
          <p:nvPr/>
        </p:nvSpPr>
        <p:spPr>
          <a:xfrm>
            <a:off x="3422279" y="973783"/>
            <a:ext cx="5056495" cy="861774"/>
          </a:xfrm>
          <a:prstGeom prst="rect">
            <a:avLst/>
          </a:prstGeom>
          <a:noFill/>
        </p:spPr>
        <p:txBody>
          <a:bodyPr wrap="square" rtlCol="0">
            <a:spAutoFit/>
          </a:bodyPr>
          <a:lstStyle/>
          <a:p>
            <a:pPr algn="ctr"/>
            <a:r>
              <a:rPr lang="en-US" sz="5000">
                <a:latin typeface="Century Gothic" panose="020B0502020202020204" pitchFamily="34" charset="0"/>
                <a:ea typeface="PBCoffeeMakesMeSmile" panose="02000603000000000000" pitchFamily="2" charset="0"/>
              </a:rPr>
              <a:t>Classroom</a:t>
            </a:r>
          </a:p>
        </p:txBody>
      </p:sp>
      <p:sp>
        <p:nvSpPr>
          <p:cNvPr id="9" name="TextBox 8"/>
          <p:cNvSpPr txBox="1"/>
          <p:nvPr/>
        </p:nvSpPr>
        <p:spPr>
          <a:xfrm>
            <a:off x="68238" y="2254084"/>
            <a:ext cx="2094932" cy="477054"/>
          </a:xfrm>
          <a:prstGeom prst="rect">
            <a:avLst/>
          </a:prstGeom>
          <a:noFill/>
        </p:spPr>
        <p:txBody>
          <a:bodyPr wrap="square" rtlCol="0">
            <a:spAutoFit/>
          </a:bodyPr>
          <a:lstStyle/>
          <a:p>
            <a:pPr algn="ctr"/>
            <a:r>
              <a:rPr lang="en-US" sz="2500" b="1">
                <a:latin typeface="Century Gothic" panose="020B0502020202020204" pitchFamily="34" charset="0"/>
              </a:rPr>
              <a:t>About Me</a:t>
            </a:r>
          </a:p>
        </p:txBody>
      </p:sp>
      <p:sp>
        <p:nvSpPr>
          <p:cNvPr id="11" name="Rectangle 10"/>
          <p:cNvSpPr/>
          <p:nvPr/>
        </p:nvSpPr>
        <p:spPr>
          <a:xfrm>
            <a:off x="313899" y="2711255"/>
            <a:ext cx="4234217" cy="201087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marL="0" marR="0" algn="ctr">
              <a:lnSpc>
                <a:spcPct val="107000"/>
              </a:lnSpc>
              <a:spcBef>
                <a:spcPts val="0"/>
              </a:spcBef>
              <a:spcAft>
                <a:spcPts val="800"/>
              </a:spcAft>
            </a:pPr>
            <a:r>
              <a:rPr lang="en-US" sz="1800" kern="100">
                <a:effectLst/>
                <a:latin typeface="Bradley Hand ITC" panose="03070402050302030203" pitchFamily="66" charset="0"/>
                <a:ea typeface="Calibri" panose="020F0502020204030204" pitchFamily="34" charset="0"/>
                <a:cs typeface="Times New Roman" panose="02020603050405020304" pitchFamily="18" charset="0"/>
              </a:rPr>
              <a:t>Hello!  I am a 22-year teacher who has taught in Georgia, in Richmond County, for my tenure.  I obtained my Bachelor’s, Master’s, and Education Specialist Degree from Augusta State University.</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746008" y="2151361"/>
            <a:ext cx="2456597" cy="369332"/>
          </a:xfrm>
          <a:prstGeom prst="rect">
            <a:avLst/>
          </a:prstGeom>
          <a:noFill/>
        </p:spPr>
        <p:txBody>
          <a:bodyPr wrap="square" rtlCol="0">
            <a:spAutoFit/>
          </a:bodyPr>
          <a:lstStyle/>
          <a:p>
            <a:pPr algn="ctr"/>
            <a:r>
              <a:rPr lang="en-US" b="1">
                <a:latin typeface="Century Gothic" panose="020B0502020202020204" pitchFamily="34" charset="0"/>
              </a:rPr>
              <a:t>Contact Me</a:t>
            </a:r>
          </a:p>
        </p:txBody>
      </p:sp>
      <p:sp>
        <p:nvSpPr>
          <p:cNvPr id="13" name="Rectangle 12"/>
          <p:cNvSpPr/>
          <p:nvPr/>
        </p:nvSpPr>
        <p:spPr>
          <a:xfrm>
            <a:off x="323928" y="5232568"/>
            <a:ext cx="7144602" cy="169429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marL="0" marR="0" algn="ctr">
              <a:lnSpc>
                <a:spcPct val="107000"/>
              </a:lnSpc>
              <a:spcBef>
                <a:spcPts val="0"/>
              </a:spcBef>
              <a:spcAft>
                <a:spcPts val="800"/>
              </a:spcAft>
            </a:pPr>
            <a:r>
              <a:rPr lang="en-US" sz="1800" kern="100">
                <a:effectLst/>
                <a:latin typeface="Bradley Hand ITC" panose="03070402050302030203" pitchFamily="66" charset="0"/>
                <a:ea typeface="Calibri" panose="020F0502020204030204" pitchFamily="34" charset="0"/>
                <a:cs typeface="Times New Roman" panose="02020603050405020304" pitchFamily="18" charset="0"/>
              </a:rPr>
              <a:t>The standards in Health are designed to survey the core ideas in Health Education.  We will study these core ideas throughout the Fall Semester of the ’24 – ’25 school year.  The content for Health will cover</a:t>
            </a:r>
            <a:r>
              <a:rPr lang="en-US" sz="1800" kern="10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a:effectLst/>
                <a:latin typeface="Bradley Hand ITC" panose="03070402050302030203" pitchFamily="66" charset="0"/>
                <a:ea typeface="Calibri" panose="020F0502020204030204" pitchFamily="34" charset="0"/>
                <a:cs typeface="Times New Roman" panose="02020603050405020304" pitchFamily="18" charset="0"/>
              </a:rPr>
              <a:t>Medications and Drugs, Preventing Diseases, Preventing Injuries, Healthy Relationships, STD’s, and Response to Violence.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Oval 14"/>
          <p:cNvSpPr/>
          <p:nvPr/>
        </p:nvSpPr>
        <p:spPr>
          <a:xfrm>
            <a:off x="348018" y="7632030"/>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r>
              <a:rPr lang="en-US"/>
              <a:t>Pencils</a:t>
            </a:r>
          </a:p>
          <a:p>
            <a:pPr marL="285750" indent="-285750" algn="ctr">
              <a:buFont typeface="Arial" panose="020B0604020202020204" pitchFamily="34" charset="0"/>
              <a:buChar char="•"/>
            </a:pPr>
            <a:r>
              <a:rPr lang="en-US"/>
              <a:t>Computer</a:t>
            </a:r>
          </a:p>
          <a:p>
            <a:pPr marL="285750" indent="-285750" algn="ctr">
              <a:buFont typeface="Arial" panose="020B0604020202020204" pitchFamily="34" charset="0"/>
              <a:buChar char="•"/>
            </a:pPr>
            <a:r>
              <a:rPr lang="en-US"/>
              <a:t>Paper</a:t>
            </a:r>
          </a:p>
          <a:p>
            <a:pPr marL="285750" indent="-285750" algn="ctr">
              <a:buFont typeface="Arial" panose="020B0604020202020204" pitchFamily="34" charset="0"/>
              <a:buChar char="•"/>
            </a:pPr>
            <a:r>
              <a:rPr lang="en-US"/>
              <a:t>Folder for classroom materials. </a:t>
            </a:r>
          </a:p>
        </p:txBody>
      </p:sp>
      <p:sp>
        <p:nvSpPr>
          <p:cNvPr id="18" name="Oval 17"/>
          <p:cNvSpPr/>
          <p:nvPr/>
        </p:nvSpPr>
        <p:spPr>
          <a:xfrm>
            <a:off x="2760259" y="7610347"/>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Please see</a:t>
            </a:r>
          </a:p>
          <a:p>
            <a:pPr algn="ctr"/>
            <a:r>
              <a:rPr lang="en-US"/>
              <a:t>the expectations listed on the SOAR Matrix.</a:t>
            </a:r>
          </a:p>
        </p:txBody>
      </p:sp>
      <p:sp>
        <p:nvSpPr>
          <p:cNvPr id="19" name="Oval 18"/>
          <p:cNvSpPr/>
          <p:nvPr/>
        </p:nvSpPr>
        <p:spPr>
          <a:xfrm>
            <a:off x="5172501" y="7610347"/>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We will be using Canvas for most school assignments. </a:t>
            </a:r>
          </a:p>
        </p:txBody>
      </p:sp>
      <p:sp>
        <p:nvSpPr>
          <p:cNvPr id="20" name="TextBox 19"/>
          <p:cNvSpPr txBox="1"/>
          <p:nvPr/>
        </p:nvSpPr>
        <p:spPr>
          <a:xfrm>
            <a:off x="283190" y="6913998"/>
            <a:ext cx="2456597" cy="646331"/>
          </a:xfrm>
          <a:prstGeom prst="rect">
            <a:avLst/>
          </a:prstGeom>
          <a:noFill/>
        </p:spPr>
        <p:txBody>
          <a:bodyPr wrap="square" rtlCol="0">
            <a:spAutoFit/>
          </a:bodyPr>
          <a:lstStyle/>
          <a:p>
            <a:pPr algn="ctr"/>
            <a:r>
              <a:rPr lang="en-US" b="1">
                <a:latin typeface="Century Gothic" panose="020B0502020202020204" pitchFamily="34" charset="0"/>
              </a:rPr>
              <a:t>Daily Supplies Needed</a:t>
            </a:r>
          </a:p>
        </p:txBody>
      </p:sp>
      <p:sp>
        <p:nvSpPr>
          <p:cNvPr id="21" name="TextBox 20"/>
          <p:cNvSpPr txBox="1"/>
          <p:nvPr/>
        </p:nvSpPr>
        <p:spPr>
          <a:xfrm>
            <a:off x="2657901" y="6889812"/>
            <a:ext cx="2456597" cy="646331"/>
          </a:xfrm>
          <a:prstGeom prst="rect">
            <a:avLst/>
          </a:prstGeom>
          <a:noFill/>
        </p:spPr>
        <p:txBody>
          <a:bodyPr wrap="square" rtlCol="0">
            <a:spAutoFit/>
          </a:bodyPr>
          <a:lstStyle/>
          <a:p>
            <a:pPr algn="ctr"/>
            <a:r>
              <a:rPr lang="en-US" b="1">
                <a:latin typeface="Century Gothic" panose="020B0502020202020204" pitchFamily="34" charset="0"/>
              </a:rPr>
              <a:t>Behavior</a:t>
            </a:r>
          </a:p>
          <a:p>
            <a:pPr algn="ctr"/>
            <a:r>
              <a:rPr lang="en-US" b="1">
                <a:latin typeface="Century Gothic" panose="020B0502020202020204" pitchFamily="34" charset="0"/>
              </a:rPr>
              <a:t>Expectations</a:t>
            </a:r>
          </a:p>
        </p:txBody>
      </p:sp>
      <p:sp>
        <p:nvSpPr>
          <p:cNvPr id="22" name="TextBox 21"/>
          <p:cNvSpPr txBox="1"/>
          <p:nvPr/>
        </p:nvSpPr>
        <p:spPr>
          <a:xfrm>
            <a:off x="5107673" y="6901905"/>
            <a:ext cx="2456597" cy="646331"/>
          </a:xfrm>
          <a:prstGeom prst="rect">
            <a:avLst/>
          </a:prstGeom>
          <a:noFill/>
        </p:spPr>
        <p:txBody>
          <a:bodyPr wrap="square" rtlCol="0">
            <a:spAutoFit/>
          </a:bodyPr>
          <a:lstStyle/>
          <a:p>
            <a:pPr algn="ctr"/>
            <a:r>
              <a:rPr lang="en-US" b="1">
                <a:latin typeface="Century Gothic" panose="020B0502020202020204" pitchFamily="34" charset="0"/>
              </a:rPr>
              <a:t>Technology</a:t>
            </a:r>
          </a:p>
          <a:p>
            <a:pPr algn="ctr"/>
            <a:r>
              <a:rPr lang="en-US" b="1">
                <a:latin typeface="Century Gothic" panose="020B0502020202020204" pitchFamily="34" charset="0"/>
              </a:rPr>
              <a:t>In Our Classroom</a:t>
            </a:r>
          </a:p>
        </p:txBody>
      </p:sp>
      <p:sp>
        <p:nvSpPr>
          <p:cNvPr id="2" name="Rounded Rectangle 1"/>
          <p:cNvSpPr/>
          <p:nvPr/>
        </p:nvSpPr>
        <p:spPr>
          <a:xfrm>
            <a:off x="4657300" y="2520693"/>
            <a:ext cx="2811230" cy="2551402"/>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marL="0" marR="0" algn="ctr">
              <a:lnSpc>
                <a:spcPct val="107000"/>
              </a:lnSpc>
              <a:spcBef>
                <a:spcPts val="0"/>
              </a:spcBef>
              <a:spcAft>
                <a:spcPts val="800"/>
              </a:spcAft>
            </a:pPr>
            <a:r>
              <a:rPr lang="en-US" sz="1800" b="1" kern="100">
                <a:effectLst/>
                <a:latin typeface="Bradley Hand ITC" panose="03070402050302030203" pitchFamily="66" charset="0"/>
                <a:ea typeface="Calibri" panose="020F0502020204030204" pitchFamily="34" charset="0"/>
                <a:cs typeface="Times New Roman" panose="02020603050405020304" pitchFamily="18" charset="0"/>
              </a:rPr>
              <a:t>Email:</a:t>
            </a:r>
            <a:r>
              <a:rPr lang="en-US" sz="1800" kern="100">
                <a:effectLst/>
                <a:latin typeface="Bradley Hand ITC" panose="03070402050302030203" pitchFamily="66" charset="0"/>
                <a:ea typeface="Calibri" panose="020F0502020204030204" pitchFamily="34" charset="0"/>
                <a:cs typeface="Times New Roman" panose="02020603050405020304" pitchFamily="18" charset="0"/>
              </a:rPr>
              <a:t>  </a:t>
            </a:r>
            <a:r>
              <a:rPr lang="en-US" sz="1800" u="sng" kern="100">
                <a:solidFill>
                  <a:srgbClr val="0563C1"/>
                </a:solidFill>
                <a:effectLst/>
                <a:latin typeface="Bradley Hand ITC" panose="03070402050302030203" pitchFamily="66" charset="0"/>
                <a:ea typeface="Calibri" panose="020F0502020204030204" pitchFamily="34" charset="0"/>
                <a:cs typeface="Times New Roman" panose="02020603050405020304" pitchFamily="18" charset="0"/>
                <a:hlinkClick r:id="rId2"/>
              </a:rPr>
              <a:t>HorteCH@boe.richmond.k12.ga.us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1800">
                <a:effectLst/>
                <a:latin typeface="Bradley Hand ITC" panose="03070402050302030203" pitchFamily="66" charset="0"/>
                <a:ea typeface="Calibri" panose="020F0502020204030204" pitchFamily="34" charset="0"/>
                <a:cs typeface="Times New Roman" panose="02020603050405020304" pitchFamily="18" charset="0"/>
              </a:rPr>
              <a:t>Canvas</a:t>
            </a:r>
            <a:endParaRPr lang="en-US" sz="1600"/>
          </a:p>
        </p:txBody>
      </p:sp>
      <p:sp>
        <p:nvSpPr>
          <p:cNvPr id="23" name="TextBox 22"/>
          <p:cNvSpPr txBox="1"/>
          <p:nvPr/>
        </p:nvSpPr>
        <p:spPr>
          <a:xfrm>
            <a:off x="122830" y="4755514"/>
            <a:ext cx="4677770" cy="461665"/>
          </a:xfrm>
          <a:prstGeom prst="rect">
            <a:avLst/>
          </a:prstGeom>
          <a:noFill/>
        </p:spPr>
        <p:txBody>
          <a:bodyPr wrap="square" rtlCol="0">
            <a:spAutoFit/>
          </a:bodyPr>
          <a:lstStyle/>
          <a:p>
            <a:pPr algn="ctr"/>
            <a:r>
              <a:rPr lang="en-US" sz="2400" b="1">
                <a:latin typeface="Century Gothic" panose="020B0502020202020204" pitchFamily="34" charset="0"/>
              </a:rPr>
              <a:t>Welcome to Health</a:t>
            </a:r>
          </a:p>
        </p:txBody>
      </p:sp>
      <p:sp>
        <p:nvSpPr>
          <p:cNvPr id="3" name="TextBox 2"/>
          <p:cNvSpPr txBox="1"/>
          <p:nvPr/>
        </p:nvSpPr>
        <p:spPr>
          <a:xfrm>
            <a:off x="646459" y="1030912"/>
            <a:ext cx="4022884" cy="784830"/>
          </a:xfrm>
          <a:prstGeom prst="rect">
            <a:avLst/>
          </a:prstGeom>
          <a:noFill/>
        </p:spPr>
        <p:txBody>
          <a:bodyPr wrap="square" rtlCol="0">
            <a:spAutoFit/>
          </a:bodyPr>
          <a:lstStyle/>
          <a:p>
            <a:pPr algn="ctr"/>
            <a:r>
              <a:rPr lang="en-US" sz="4500" b="1">
                <a:latin typeface="Century Gothic" panose="020B0502020202020204" pitchFamily="34" charset="0"/>
              </a:rPr>
              <a:t>Coach Lords</a:t>
            </a:r>
          </a:p>
        </p:txBody>
      </p:sp>
      <p:sp>
        <p:nvSpPr>
          <p:cNvPr id="27" name="TextBox 26"/>
          <p:cNvSpPr txBox="1"/>
          <p:nvPr/>
        </p:nvSpPr>
        <p:spPr>
          <a:xfrm>
            <a:off x="-835927" y="75921"/>
            <a:ext cx="7192371" cy="1015663"/>
          </a:xfrm>
          <a:prstGeom prst="rect">
            <a:avLst/>
          </a:prstGeom>
          <a:noFill/>
        </p:spPr>
        <p:txBody>
          <a:bodyPr wrap="square" rtlCol="0">
            <a:spAutoFit/>
          </a:bodyPr>
          <a:lstStyle/>
          <a:p>
            <a:pPr algn="ctr"/>
            <a:r>
              <a:rPr lang="en-US" sz="6000" b="1">
                <a:solidFill>
                  <a:srgbClr val="E7261F"/>
                </a:solidFill>
                <a:latin typeface="Century Gothic" panose="020B0502020202020204" pitchFamily="34" charset="0"/>
                <a:ea typeface="PBBlondeRoastBold" panose="02000803000000000000" pitchFamily="2" charset="0"/>
              </a:rPr>
              <a:t>W</a:t>
            </a:r>
            <a:r>
              <a:rPr lang="en-US" sz="6000" b="1">
                <a:solidFill>
                  <a:srgbClr val="EB7633"/>
                </a:solidFill>
                <a:latin typeface="Century Gothic" panose="020B0502020202020204" pitchFamily="34" charset="0"/>
                <a:ea typeface="PBBlondeRoastBold" panose="02000803000000000000" pitchFamily="2" charset="0"/>
              </a:rPr>
              <a:t>E</a:t>
            </a:r>
            <a:r>
              <a:rPr lang="en-US" sz="6000" b="1">
                <a:solidFill>
                  <a:srgbClr val="F7D037"/>
                </a:solidFill>
                <a:latin typeface="Century Gothic" panose="020B0502020202020204" pitchFamily="34" charset="0"/>
                <a:ea typeface="PBBlondeRoastBold" panose="02000803000000000000" pitchFamily="2" charset="0"/>
              </a:rPr>
              <a:t>L</a:t>
            </a:r>
            <a:r>
              <a:rPr lang="en-US" sz="6000" b="1">
                <a:solidFill>
                  <a:srgbClr val="A3E047"/>
                </a:solidFill>
                <a:latin typeface="Century Gothic" panose="020B0502020202020204" pitchFamily="34" charset="0"/>
                <a:ea typeface="PBBlondeRoastBold" panose="02000803000000000000" pitchFamily="2" charset="0"/>
              </a:rPr>
              <a:t>C</a:t>
            </a:r>
            <a:r>
              <a:rPr lang="en-US" sz="6000" b="1">
                <a:solidFill>
                  <a:srgbClr val="49DA99"/>
                </a:solidFill>
                <a:latin typeface="Century Gothic" panose="020B0502020202020204" pitchFamily="34" charset="0"/>
                <a:ea typeface="PBBlondeRoastBold" panose="02000803000000000000" pitchFamily="2" charset="0"/>
              </a:rPr>
              <a:t>O</a:t>
            </a:r>
            <a:r>
              <a:rPr lang="en-US" sz="6000" b="1">
                <a:solidFill>
                  <a:srgbClr val="34BCE6"/>
                </a:solidFill>
                <a:latin typeface="Century Gothic" panose="020B0502020202020204" pitchFamily="34" charset="0"/>
                <a:ea typeface="PBBlondeRoastBold" panose="02000803000000000000" pitchFamily="2" charset="0"/>
              </a:rPr>
              <a:t>M</a:t>
            </a:r>
            <a:r>
              <a:rPr lang="en-US" sz="6000" b="1">
                <a:solidFill>
                  <a:srgbClr val="4355DB"/>
                </a:solidFill>
                <a:latin typeface="Century Gothic" panose="020B0502020202020204" pitchFamily="34" charset="0"/>
                <a:ea typeface="PBBlondeRoastBold" panose="02000803000000000000" pitchFamily="2" charset="0"/>
              </a:rPr>
              <a:t>E</a:t>
            </a:r>
            <a:r>
              <a:rPr lang="en-US" sz="6000" b="1">
                <a:latin typeface="Century Gothic" panose="020B0502020202020204" pitchFamily="34" charset="0"/>
                <a:ea typeface="PBBlondeRoastBold" panose="02000803000000000000" pitchFamily="2" charset="0"/>
              </a:rPr>
              <a:t> </a:t>
            </a:r>
            <a:r>
              <a:rPr lang="en-US" sz="6000" b="1">
                <a:solidFill>
                  <a:srgbClr val="D33BE8"/>
                </a:solidFill>
                <a:latin typeface="Century Gothic" panose="020B0502020202020204" pitchFamily="34" charset="0"/>
                <a:ea typeface="PBBlondeRoastBold" panose="02000803000000000000" pitchFamily="2" charset="0"/>
              </a:rPr>
              <a:t>T</a:t>
            </a:r>
            <a:r>
              <a:rPr lang="en-US" sz="6000" b="1">
                <a:solidFill>
                  <a:srgbClr val="9A0473"/>
                </a:solidFill>
                <a:latin typeface="Century Gothic" panose="020B0502020202020204" pitchFamily="34" charset="0"/>
                <a:ea typeface="PBBlondeRoastBold" panose="02000803000000000000" pitchFamily="2" charset="0"/>
              </a:rPr>
              <a:t>O</a:t>
            </a:r>
            <a:r>
              <a:rPr lang="en-US" sz="6000" b="1">
                <a:latin typeface="Century Gothic" panose="020B0502020202020204" pitchFamily="34" charset="0"/>
                <a:ea typeface="PBBlondeRoastBold" panose="02000803000000000000" pitchFamily="2" charset="0"/>
              </a:rPr>
              <a:t> </a:t>
            </a:r>
          </a:p>
        </p:txBody>
      </p:sp>
      <p:sp>
        <p:nvSpPr>
          <p:cNvPr id="24" name="TextBox 23"/>
          <p:cNvSpPr txBox="1"/>
          <p:nvPr/>
        </p:nvSpPr>
        <p:spPr>
          <a:xfrm>
            <a:off x="2551924" y="9874030"/>
            <a:ext cx="2688609" cy="215444"/>
          </a:xfrm>
          <a:prstGeom prst="rect">
            <a:avLst/>
          </a:prstGeom>
          <a:noFill/>
        </p:spPr>
        <p:txBody>
          <a:bodyPr wrap="square" rtlCol="0">
            <a:spAutoFit/>
          </a:bodyPr>
          <a:lstStyle/>
          <a:p>
            <a:pPr algn="ctr"/>
            <a:r>
              <a:rPr lang="en-US" sz="800">
                <a:latin typeface="Century Gothic" panose="020B0502020202020204" pitchFamily="34" charset="0"/>
                <a:ea typeface="AGCanYouNot" panose="02000603000000000000" pitchFamily="2" charset="0"/>
              </a:rPr>
              <a:t> </a:t>
            </a:r>
            <a:r>
              <a:rPr lang="en-US" sz="800">
                <a:latin typeface="Century Gothic" panose="020B0502020202020204" pitchFamily="34" charset="0"/>
                <a:ea typeface="AGCanYouNot" panose="02000603000000000000" pitchFamily="2" charset="0"/>
                <a:cs typeface="Times New Roman" panose="02020603050405020304" pitchFamily="18" charset="0"/>
              </a:rPr>
              <a:t>© </a:t>
            </a:r>
            <a:r>
              <a:rPr lang="en-US" sz="800">
                <a:latin typeface="Century Gothic" panose="020B0502020202020204" pitchFamily="34" charset="0"/>
                <a:ea typeface="AGCanYouNot" panose="02000603000000000000" pitchFamily="2" charset="0"/>
              </a:rPr>
              <a:t>Kristin Micklewright 2019</a:t>
            </a:r>
          </a:p>
        </p:txBody>
      </p:sp>
    </p:spTree>
    <p:extLst>
      <p:ext uri="{BB962C8B-B14F-4D97-AF65-F5344CB8AC3E}">
        <p14:creationId xmlns:p14="http://schemas.microsoft.com/office/powerpoint/2010/main" val="202615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1" y="150125"/>
            <a:ext cx="7417558" cy="975815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TextBox 2"/>
          <p:cNvSpPr txBox="1"/>
          <p:nvPr/>
        </p:nvSpPr>
        <p:spPr>
          <a:xfrm>
            <a:off x="-1334069" y="170844"/>
            <a:ext cx="5554640" cy="477054"/>
          </a:xfrm>
          <a:prstGeom prst="rect">
            <a:avLst/>
          </a:prstGeom>
          <a:noFill/>
        </p:spPr>
        <p:txBody>
          <a:bodyPr wrap="square" rtlCol="0">
            <a:spAutoFit/>
          </a:bodyPr>
          <a:lstStyle/>
          <a:p>
            <a:pPr algn="ctr"/>
            <a:r>
              <a:rPr lang="en-US" sz="2500" b="1">
                <a:latin typeface="Century Gothic" panose="020B0502020202020204" pitchFamily="34" charset="0"/>
              </a:rPr>
              <a:t>Grading Policy</a:t>
            </a:r>
          </a:p>
        </p:txBody>
      </p:sp>
      <p:sp>
        <p:nvSpPr>
          <p:cNvPr id="4" name="Rectangle 3"/>
          <p:cNvSpPr/>
          <p:nvPr/>
        </p:nvSpPr>
        <p:spPr>
          <a:xfrm>
            <a:off x="313899" y="668617"/>
            <a:ext cx="7144602" cy="167113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sz="1600" b="1">
                <a:latin typeface="Comic Sans MS" panose="030F0702030302020204" pitchFamily="66" charset="0"/>
              </a:rPr>
              <a:t>Minor Grades (60%)</a:t>
            </a:r>
            <a:r>
              <a:rPr lang="en-US" sz="1600">
                <a:latin typeface="Comic Sans MS" panose="030F0702030302020204" pitchFamily="66" charset="0"/>
              </a:rPr>
              <a:t>- Minor grades will be such grades as Homework (usually started in class), Classwork, and Labs (Unless otherwise stated)</a:t>
            </a:r>
          </a:p>
          <a:p>
            <a:pPr algn="ctr"/>
            <a:r>
              <a:rPr lang="en-US" sz="1600" b="1">
                <a:latin typeface="Comic Sans MS" panose="030F0702030302020204" pitchFamily="66" charset="0"/>
              </a:rPr>
              <a:t>Major Grades (40%)</a:t>
            </a:r>
          </a:p>
          <a:p>
            <a:pPr algn="ctr"/>
            <a:r>
              <a:rPr lang="en-US" sz="1600" b="1">
                <a:latin typeface="Comic Sans MS" panose="030F0702030302020204" pitchFamily="66" charset="0"/>
              </a:rPr>
              <a:t>100-90=A     89-80=B     79-75=C    74-70=D     70 and below=F</a:t>
            </a:r>
          </a:p>
          <a:p>
            <a:pPr algn="ctr"/>
            <a:r>
              <a:rPr lang="en-US" sz="1600" b="1">
                <a:latin typeface="Comic Sans MS" panose="030F0702030302020204" pitchFamily="66" charset="0"/>
              </a:rPr>
              <a:t>Please note, for any grade with a 60, please read the notes in the grade book.</a:t>
            </a:r>
          </a:p>
        </p:txBody>
      </p:sp>
      <p:sp>
        <p:nvSpPr>
          <p:cNvPr id="5" name="TextBox 4"/>
          <p:cNvSpPr txBox="1"/>
          <p:nvPr/>
        </p:nvSpPr>
        <p:spPr>
          <a:xfrm>
            <a:off x="-720955" y="2429416"/>
            <a:ext cx="5554640" cy="477054"/>
          </a:xfrm>
          <a:prstGeom prst="rect">
            <a:avLst/>
          </a:prstGeom>
          <a:noFill/>
        </p:spPr>
        <p:txBody>
          <a:bodyPr wrap="square" rtlCol="0">
            <a:spAutoFit/>
          </a:bodyPr>
          <a:lstStyle/>
          <a:p>
            <a:pPr algn="ctr"/>
            <a:r>
              <a:rPr lang="en-US" sz="2500" b="1">
                <a:latin typeface="Century Gothic" panose="020B0502020202020204" pitchFamily="34" charset="0"/>
              </a:rPr>
              <a:t>Absence/Makeup Work</a:t>
            </a:r>
          </a:p>
        </p:txBody>
      </p:sp>
      <p:sp>
        <p:nvSpPr>
          <p:cNvPr id="6" name="Rectangle 5"/>
          <p:cNvSpPr/>
          <p:nvPr/>
        </p:nvSpPr>
        <p:spPr>
          <a:xfrm>
            <a:off x="313899" y="2888207"/>
            <a:ext cx="7144602" cy="1659264"/>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sz="1600">
                <a:latin typeface="Comic Sans MS" panose="030F0702030302020204" pitchFamily="66" charset="0"/>
              </a:rPr>
              <a:t>Students will be given opportunities to make up for missing assignments as the year progresses.  Students out for the day will have three days to catch up on any missed work in class.  I also allow my students two make-up days. I plan into the class a make-up day every three weeks for the first semester and longer for the second to get them ready for high school.  </a:t>
            </a:r>
          </a:p>
          <a:p>
            <a:endParaRPr lang="en-US"/>
          </a:p>
        </p:txBody>
      </p:sp>
      <p:cxnSp>
        <p:nvCxnSpPr>
          <p:cNvPr id="9" name="Straight Connector 8"/>
          <p:cNvCxnSpPr/>
          <p:nvPr/>
        </p:nvCxnSpPr>
        <p:spPr>
          <a:xfrm>
            <a:off x="209472" y="6885295"/>
            <a:ext cx="7417558" cy="0"/>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44313" y="6893878"/>
            <a:ext cx="7260609" cy="830997"/>
          </a:xfrm>
          <a:prstGeom prst="rect">
            <a:avLst/>
          </a:prstGeom>
          <a:noFill/>
        </p:spPr>
        <p:txBody>
          <a:bodyPr wrap="square" rtlCol="0">
            <a:spAutoFit/>
          </a:bodyPr>
          <a:lstStyle/>
          <a:p>
            <a:pPr algn="ctr"/>
            <a:r>
              <a:rPr lang="en-US" sz="1200" b="1">
                <a:latin typeface="Comic Sans MS" panose="030F0702030302020204" pitchFamily="66" charset="0"/>
              </a:rPr>
              <a:t>CUT, SIGN, &amp; RETURN</a:t>
            </a:r>
            <a:br>
              <a:rPr lang="en-US" sz="1200" b="1">
                <a:latin typeface="Comic Sans MS" panose="030F0702030302020204" pitchFamily="66" charset="0"/>
              </a:rPr>
            </a:br>
            <a:endParaRPr lang="en-US" sz="1200" b="1">
              <a:latin typeface="Comic Sans MS" panose="030F0702030302020204" pitchFamily="66" charset="0"/>
            </a:endParaRPr>
          </a:p>
          <a:p>
            <a:r>
              <a:rPr lang="en-US" sz="1200">
                <a:latin typeface="Comic Sans MS" panose="030F0702030302020204" pitchFamily="66" charset="0"/>
              </a:rPr>
              <a:t>Please sign below to indicate that you have read and reviewed the class expectations and overview in this syllabus.</a:t>
            </a:r>
          </a:p>
        </p:txBody>
      </p:sp>
      <p:grpSp>
        <p:nvGrpSpPr>
          <p:cNvPr id="18" name="Group 17"/>
          <p:cNvGrpSpPr/>
          <p:nvPr/>
        </p:nvGrpSpPr>
        <p:grpSpPr>
          <a:xfrm>
            <a:off x="244313" y="8144333"/>
            <a:ext cx="7144602" cy="289194"/>
            <a:chOff x="313899" y="8285018"/>
            <a:chExt cx="7144602" cy="289194"/>
          </a:xfrm>
        </p:grpSpPr>
        <p:cxnSp>
          <p:nvCxnSpPr>
            <p:cNvPr id="14" name="Straight Connector 13"/>
            <p:cNvCxnSpPr/>
            <p:nvPr/>
          </p:nvCxnSpPr>
          <p:spPr>
            <a:xfrm>
              <a:off x="313899" y="8285018"/>
              <a:ext cx="348224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3976255" y="8294943"/>
              <a:ext cx="3482246" cy="0"/>
            </a:xfrm>
            <a:prstGeom prst="line">
              <a:avLst/>
            </a:prstGeom>
            <a:ln w="19050"/>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505591" y="8297212"/>
              <a:ext cx="3482246" cy="276999"/>
            </a:xfrm>
            <a:prstGeom prst="rect">
              <a:avLst/>
            </a:prstGeom>
            <a:noFill/>
          </p:spPr>
          <p:txBody>
            <a:bodyPr wrap="square" rtlCol="0">
              <a:spAutoFit/>
            </a:bodyPr>
            <a:lstStyle/>
            <a:p>
              <a:pPr algn="ctr"/>
              <a:r>
                <a:rPr lang="en-US" sz="1200">
                  <a:latin typeface="Comic Sans MS" panose="030F0702030302020204" pitchFamily="66" charset="0"/>
                </a:rPr>
                <a:t>Student Signature</a:t>
              </a:r>
            </a:p>
          </p:txBody>
        </p:sp>
        <p:sp>
          <p:nvSpPr>
            <p:cNvPr id="17" name="TextBox 16"/>
            <p:cNvSpPr txBox="1"/>
            <p:nvPr/>
          </p:nvSpPr>
          <p:spPr>
            <a:xfrm>
              <a:off x="3932623" y="8297213"/>
              <a:ext cx="3482246" cy="276999"/>
            </a:xfrm>
            <a:prstGeom prst="rect">
              <a:avLst/>
            </a:prstGeom>
            <a:noFill/>
          </p:spPr>
          <p:txBody>
            <a:bodyPr wrap="square" rtlCol="0">
              <a:spAutoFit/>
            </a:bodyPr>
            <a:lstStyle/>
            <a:p>
              <a:pPr algn="ctr"/>
              <a:r>
                <a:rPr lang="en-US" sz="1200">
                  <a:latin typeface="Comic Sans MS" panose="030F0702030302020204" pitchFamily="66" charset="0"/>
                </a:rPr>
                <a:t>Parent Signature</a:t>
              </a:r>
            </a:p>
          </p:txBody>
        </p:sp>
      </p:grpSp>
      <p:sp>
        <p:nvSpPr>
          <p:cNvPr id="21" name="TextBox 20"/>
          <p:cNvSpPr txBox="1"/>
          <p:nvPr/>
        </p:nvSpPr>
        <p:spPr>
          <a:xfrm>
            <a:off x="250104" y="8495794"/>
            <a:ext cx="7249028" cy="276999"/>
          </a:xfrm>
          <a:prstGeom prst="rect">
            <a:avLst/>
          </a:prstGeom>
          <a:noFill/>
        </p:spPr>
        <p:txBody>
          <a:bodyPr wrap="square" rtlCol="0">
            <a:spAutoFit/>
          </a:bodyPr>
          <a:lstStyle/>
          <a:p>
            <a:r>
              <a:rPr lang="en-US" sz="1200">
                <a:latin typeface="Comic Sans MS" panose="030F0702030302020204" pitchFamily="66" charset="0"/>
              </a:rPr>
              <a:t>Is there anything you’d like me to know about your child?</a:t>
            </a:r>
          </a:p>
        </p:txBody>
      </p:sp>
      <p:sp>
        <p:nvSpPr>
          <p:cNvPr id="22" name="Rectangle 21"/>
          <p:cNvSpPr/>
          <p:nvPr/>
        </p:nvSpPr>
        <p:spPr>
          <a:xfrm>
            <a:off x="313899" y="8741588"/>
            <a:ext cx="7144602" cy="1068766"/>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1647971" y="4547471"/>
            <a:ext cx="5554640" cy="477054"/>
          </a:xfrm>
          <a:prstGeom prst="rect">
            <a:avLst/>
          </a:prstGeom>
          <a:noFill/>
        </p:spPr>
        <p:txBody>
          <a:bodyPr wrap="square" rtlCol="0">
            <a:spAutoFit/>
          </a:bodyPr>
          <a:lstStyle/>
          <a:p>
            <a:pPr algn="ctr"/>
            <a:r>
              <a:rPr lang="en-US" sz="2500" b="1">
                <a:latin typeface="Century Gothic" panose="020B0502020202020204" pitchFamily="34" charset="0"/>
              </a:rPr>
              <a:t>Late Work</a:t>
            </a:r>
          </a:p>
        </p:txBody>
      </p:sp>
      <p:sp>
        <p:nvSpPr>
          <p:cNvPr id="24" name="Rectangle 23"/>
          <p:cNvSpPr/>
          <p:nvPr/>
        </p:nvSpPr>
        <p:spPr>
          <a:xfrm>
            <a:off x="313899" y="4992642"/>
            <a:ext cx="7144602" cy="168617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latin typeface="Comic Sans MS" panose="030F0702030302020204" pitchFamily="66" charset="0"/>
              </a:rPr>
              <a:t>I do allow for late work.  If your student is present the day the assignment was given out and needs to complete it by the turn-in date. (Be that a multiple-day assignment, classwork, or homework) They will be allowed to turn in work late.  </a:t>
            </a:r>
          </a:p>
          <a:p>
            <a:pPr algn="ctr"/>
            <a:r>
              <a:rPr lang="en-US" b="1">
                <a:latin typeface="Comic Sans MS" panose="030F0702030302020204" pitchFamily="66" charset="0"/>
              </a:rPr>
              <a:t>Students have five days to turn in a late assignments.  </a:t>
            </a:r>
            <a:endParaRPr lang="en-US" b="1" i="1">
              <a:latin typeface="Comic Sans MS" panose="030F0702030302020204" pitchFamily="66" charset="0"/>
            </a:endParaRPr>
          </a:p>
        </p:txBody>
      </p:sp>
      <p:sp>
        <p:nvSpPr>
          <p:cNvPr id="19" name="TextBox 18"/>
          <p:cNvSpPr txBox="1"/>
          <p:nvPr/>
        </p:nvSpPr>
        <p:spPr>
          <a:xfrm>
            <a:off x="2551924" y="9874030"/>
            <a:ext cx="2688609" cy="215444"/>
          </a:xfrm>
          <a:prstGeom prst="rect">
            <a:avLst/>
          </a:prstGeom>
          <a:noFill/>
        </p:spPr>
        <p:txBody>
          <a:bodyPr wrap="square" rtlCol="0">
            <a:spAutoFit/>
          </a:bodyPr>
          <a:lstStyle/>
          <a:p>
            <a:pPr algn="ctr"/>
            <a:r>
              <a:rPr lang="en-US" sz="800">
                <a:latin typeface="Century Gothic" panose="020B0502020202020204" pitchFamily="34" charset="0"/>
                <a:ea typeface="AGCanYouNot" panose="02000603000000000000" pitchFamily="2" charset="0"/>
              </a:rPr>
              <a:t> </a:t>
            </a:r>
            <a:r>
              <a:rPr lang="en-US" sz="800">
                <a:latin typeface="Century Gothic" panose="020B0502020202020204" pitchFamily="34" charset="0"/>
                <a:ea typeface="AGCanYouNot" panose="02000603000000000000" pitchFamily="2" charset="0"/>
                <a:cs typeface="Times New Roman" panose="02020603050405020304" pitchFamily="18" charset="0"/>
              </a:rPr>
              <a:t>© </a:t>
            </a:r>
            <a:r>
              <a:rPr lang="en-US" sz="800">
                <a:latin typeface="Century Gothic" panose="020B0502020202020204" pitchFamily="34" charset="0"/>
                <a:ea typeface="AGCanYouNot" panose="02000603000000000000" pitchFamily="2" charset="0"/>
              </a:rPr>
              <a:t>Kristin Micklewright 2019</a:t>
            </a:r>
          </a:p>
        </p:txBody>
      </p:sp>
    </p:spTree>
    <p:extLst>
      <p:ext uri="{BB962C8B-B14F-4D97-AF65-F5344CB8AC3E}">
        <p14:creationId xmlns:p14="http://schemas.microsoft.com/office/powerpoint/2010/main" val="10226073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430</Words>
  <Application>Microsoft Office PowerPoint</Application>
  <PresentationFormat>Custom</PresentationFormat>
  <Paragraphs>40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Bradley Hand ITC</vt:lpstr>
      <vt:lpstr>Century Gothic</vt:lpstr>
      <vt:lpstr>Comic Sans MS</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Micklewright</dc:creator>
  <cp:lastModifiedBy>Lord, Christina</cp:lastModifiedBy>
  <cp:revision>1</cp:revision>
  <dcterms:created xsi:type="dcterms:W3CDTF">2019-06-02T18:13:12Z</dcterms:created>
  <dcterms:modified xsi:type="dcterms:W3CDTF">2025-08-05T14:44:38Z</dcterms:modified>
</cp:coreProperties>
</file>